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0" r:id="rId1"/>
  </p:sldMasterIdLst>
  <p:sldIdLst>
    <p:sldId id="256" r:id="rId2"/>
    <p:sldId id="257" r:id="rId3"/>
    <p:sldId id="259" r:id="rId4"/>
    <p:sldId id="260" r:id="rId5"/>
    <p:sldId id="261" r:id="rId6"/>
    <p:sldId id="271" r:id="rId7"/>
    <p:sldId id="262" r:id="rId8"/>
    <p:sldId id="263" r:id="rId9"/>
    <p:sldId id="264" r:id="rId10"/>
    <p:sldId id="266" r:id="rId11"/>
    <p:sldId id="270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MR.Shmatko@yandex.ru" initials="U" lastIdx="1" clrIdx="0">
    <p:extLst>
      <p:ext uri="{19B8F6BF-5375-455C-9EA6-DF929625EA0E}">
        <p15:presenceInfo xmlns="" xmlns:p15="http://schemas.microsoft.com/office/powerpoint/2012/main" userId="db22b4a3ec475835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568B5-E7C4-4455-B767-08E0A306D58B}" type="datetimeFigureOut">
              <a:rPr lang="ru-RU" smtClean="0"/>
              <a:pPr/>
              <a:t>19.11.2024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C7225-607D-4A8C-92C6-4CAB73E56D22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455841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568B5-E7C4-4455-B767-08E0A306D58B}" type="datetimeFigureOut">
              <a:rPr lang="ru-RU" smtClean="0"/>
              <a:pPr/>
              <a:t>19.11.2024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C7225-607D-4A8C-92C6-4CAB73E56D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41317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568B5-E7C4-4455-B767-08E0A306D58B}" type="datetimeFigureOut">
              <a:rPr lang="ru-RU" smtClean="0"/>
              <a:pPr/>
              <a:t>19.11.2024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C7225-607D-4A8C-92C6-4CAB73E56D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4810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568B5-E7C4-4455-B767-08E0A306D58B}" type="datetimeFigureOut">
              <a:rPr lang="ru-RU" smtClean="0"/>
              <a:pPr/>
              <a:t>19.11.2024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C7225-607D-4A8C-92C6-4CAB73E56D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43227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568B5-E7C4-4455-B767-08E0A306D58B}" type="datetimeFigureOut">
              <a:rPr lang="ru-RU" smtClean="0"/>
              <a:pPr/>
              <a:t>19.11.2024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C7225-607D-4A8C-92C6-4CAB73E56D22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5100896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568B5-E7C4-4455-B767-08E0A306D58B}" type="datetimeFigureOut">
              <a:rPr lang="ru-RU" smtClean="0"/>
              <a:pPr/>
              <a:t>19.11.2024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C7225-607D-4A8C-92C6-4CAB73E56D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12303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568B5-E7C4-4455-B767-08E0A306D58B}" type="datetimeFigureOut">
              <a:rPr lang="ru-RU" smtClean="0"/>
              <a:pPr/>
              <a:t>19.11.2024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C7225-607D-4A8C-92C6-4CAB73E56D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189334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568B5-E7C4-4455-B767-08E0A306D58B}" type="datetimeFigureOut">
              <a:rPr lang="ru-RU" smtClean="0"/>
              <a:pPr/>
              <a:t>19.11.2024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C7225-607D-4A8C-92C6-4CAB73E56D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28926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568B5-E7C4-4455-B767-08E0A306D58B}" type="datetimeFigureOut">
              <a:rPr lang="ru-RU" smtClean="0"/>
              <a:pPr/>
              <a:t>19.11.2024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C7225-607D-4A8C-92C6-4CAB73E56D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52500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6ED568B5-E7C4-4455-B767-08E0A306D58B}" type="datetimeFigureOut">
              <a:rPr lang="ru-RU" smtClean="0"/>
              <a:pPr/>
              <a:t>19.11.2024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5AC7225-607D-4A8C-92C6-4CAB73E56D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943749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 cstate="print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568B5-E7C4-4455-B767-08E0A306D58B}" type="datetimeFigureOut">
              <a:rPr lang="ru-RU" smtClean="0"/>
              <a:pPr/>
              <a:t>19.11.2024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C7225-607D-4A8C-92C6-4CAB73E56D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83183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6ED568B5-E7C4-4455-B767-08E0A306D58B}" type="datetimeFigureOut">
              <a:rPr lang="ru-RU" smtClean="0"/>
              <a:pPr/>
              <a:t>19.11.2024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65AC7225-607D-4A8C-92C6-4CAB73E56D22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788981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1" r:id="rId1"/>
    <p:sldLayoutId id="2147483872" r:id="rId2"/>
    <p:sldLayoutId id="2147483873" r:id="rId3"/>
    <p:sldLayoutId id="2147483874" r:id="rId4"/>
    <p:sldLayoutId id="2147483875" r:id="rId5"/>
    <p:sldLayoutId id="2147483876" r:id="rId6"/>
    <p:sldLayoutId id="2147483877" r:id="rId7"/>
    <p:sldLayoutId id="2147483878" r:id="rId8"/>
    <p:sldLayoutId id="2147483879" r:id="rId9"/>
    <p:sldLayoutId id="2147483880" r:id="rId10"/>
    <p:sldLayoutId id="214748388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onsultant.ru/document/cons_doc_LAW_85632/b8a41c55cd754f92bb4bdc5c6e4e1c1d8742ca43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9529" y="308764"/>
            <a:ext cx="7744959" cy="1084867"/>
          </a:xfrm>
        </p:spPr>
        <p:txBody>
          <a:bodyPr>
            <a:normAutofit/>
          </a:bodyPr>
          <a:lstStyle/>
          <a:p>
            <a:pPr lvl="0" algn="ctr" fontAlgn="base">
              <a:lnSpc>
                <a:spcPct val="100000"/>
              </a:lnSpc>
              <a:spcAft>
                <a:spcPct val="0"/>
              </a:spcAft>
              <a:tabLst>
                <a:tab pos="4457700" algn="l"/>
              </a:tabLst>
            </a:pP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Областное государственное автономное профессиональное образовательное  учреждение   </a:t>
            </a: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«Старооскольский индустриально-технологический техникум»</a:t>
            </a: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046672"/>
            <a:ext cx="9134146" cy="3816424"/>
          </a:xfrm>
        </p:spPr>
        <p:txBody>
          <a:bodyPr>
            <a:normAutofit fontScale="92500" lnSpcReduction="10000"/>
          </a:bodyPr>
          <a:lstStyle/>
          <a:p>
            <a:pPr algn="ctr">
              <a:lnSpc>
                <a:spcPct val="124000"/>
              </a:lnSpc>
            </a:pPr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Проектная деятельность </a:t>
            </a:r>
            <a:b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учебном процессе</a:t>
            </a:r>
          </a:p>
          <a:p>
            <a:pPr algn="ctr">
              <a:lnSpc>
                <a:spcPct val="124000"/>
              </a:lnSpc>
            </a:pP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 специальности </a:t>
            </a:r>
            <a:b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08.02.01 «Строительство и эксплуатация зданий и сооружений»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24000"/>
              </a:lnSpc>
            </a:pPr>
            <a:r>
              <a:rPr lang="ru-RU" sz="1300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СОРОЧЕНКОВА В.В., ПРЕПОДАВАТЕЛЬ ОГАПОУ «СИТТ»</a:t>
            </a:r>
          </a:p>
          <a:p>
            <a:pPr algn="ctr">
              <a:lnSpc>
                <a:spcPct val="124000"/>
              </a:lnSpc>
            </a:pPr>
            <a:r>
              <a:rPr lang="ru-RU" sz="1300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Г.СТАРЫЙ ОСКОЛ, БЕЛГОРОДСКАЯ ОБЛАСТЬ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F132E8DF-8C76-4A9C-AD56-1D7ACB6E13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4" y="260648"/>
            <a:ext cx="1209675" cy="1181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Для анализа предлагаемой методики обучения важны способы выполнения и представления проекта</a:t>
            </a:r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5506" t="22188" r="24564" b="13828"/>
          <a:stretch>
            <a:fillRect/>
          </a:stretch>
        </p:blipFill>
        <p:spPr bwMode="auto">
          <a:xfrm>
            <a:off x="179512" y="404664"/>
            <a:ext cx="4824536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 l="22137" t="30313" r="24180" b="16532"/>
          <a:stretch>
            <a:fillRect/>
          </a:stretch>
        </p:blipFill>
        <p:spPr bwMode="auto">
          <a:xfrm>
            <a:off x="4932040" y="404664"/>
            <a:ext cx="3888432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4546" t="22982" r="19763" b="8840"/>
          <a:stretch>
            <a:fillRect/>
          </a:stretch>
        </p:blipFill>
        <p:spPr bwMode="auto">
          <a:xfrm>
            <a:off x="611560" y="404664"/>
            <a:ext cx="4176464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print"/>
          <a:srcRect l="33950" t="43109" r="12367" b="5704"/>
          <a:stretch>
            <a:fillRect/>
          </a:stretch>
        </p:blipFill>
        <p:spPr bwMode="auto">
          <a:xfrm>
            <a:off x="4716016" y="764704"/>
            <a:ext cx="4248472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0728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ПРЕЗЕНТАЦИЯ И ЗАЩИТА ПРОЕКТА</a:t>
            </a:r>
            <a:endParaRPr lang="ru-RU" sz="2000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7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6089" t="29829" r="32745" b="12265"/>
          <a:stretch>
            <a:fillRect/>
          </a:stretch>
        </p:blipFill>
        <p:spPr bwMode="auto">
          <a:xfrm>
            <a:off x="755576" y="1124744"/>
            <a:ext cx="7920880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6605"/>
            <a:ext cx="9144000" cy="766132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ОБРАТНАЯ СВЯЗЬ И САМОАНАЛИЗ</a:t>
            </a:r>
            <a:endParaRPr lang="ru-RU" sz="2400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3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0562" t="11955" r="31827" b="26563"/>
          <a:stretch>
            <a:fillRect/>
          </a:stretch>
        </p:blipFill>
        <p:spPr bwMode="auto">
          <a:xfrm>
            <a:off x="467544" y="1916832"/>
            <a:ext cx="8424936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67805" t="30395" r="9048" b="39175"/>
          <a:stretch>
            <a:fillRect/>
          </a:stretch>
        </p:blipFill>
        <p:spPr bwMode="auto">
          <a:xfrm>
            <a:off x="755576" y="908720"/>
            <a:ext cx="7776864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052736"/>
            <a:ext cx="8501879" cy="1224136"/>
          </a:xfrm>
        </p:spPr>
        <p:txBody>
          <a:bodyPr>
            <a:normAutofit/>
          </a:bodyPr>
          <a:lstStyle/>
          <a:p>
            <a:pPr algn="ctr"/>
            <a:r>
              <a:rPr lang="ru-RU" sz="1900" cap="none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«ПРОЕКТ» </a:t>
            </a:r>
            <a:r>
              <a:rPr lang="ru-RU" sz="1900" cap="none" dirty="0" smtClean="0">
                <a:latin typeface="Times New Roman" pitchFamily="18" charset="0"/>
                <a:cs typeface="Times New Roman" pitchFamily="18" charset="0"/>
              </a:rPr>
              <a:t>ЯВЛЯЕТСЯ ОСОБЫМ УЧЕБНЫМ ПРЕДМЕТОМ И ЗАНИМАЕТ ДОСТОЙНОЕ МЕСТО НЕ ТОЛЬКО В ЗАРУБЕЖНЫХ СТРАНАХ, НО И В РОССИЙСКОЙ СИСТЕМЕ ОБРАЗОВАНИЯ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9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pic>
        <p:nvPicPr>
          <p:cNvPr id="2050" name="Picture 2" descr="Дизайн-проект мастерских ПГУ — Многопрофильный колледж"/>
          <p:cNvPicPr>
            <a:picLocks noChangeAspect="1" noChangeArrowheads="1"/>
          </p:cNvPicPr>
          <p:nvPr/>
        </p:nvPicPr>
        <p:blipFill>
          <a:blip r:embed="rId2" cstate="print"/>
          <a:srcRect l="31342" t="25711" r="19046" b="40270"/>
          <a:stretch>
            <a:fillRect/>
          </a:stretch>
        </p:blipFill>
        <p:spPr bwMode="auto">
          <a:xfrm>
            <a:off x="1007604" y="2420888"/>
            <a:ext cx="7128792" cy="28083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30301"/>
            <a:ext cx="9144000" cy="620830"/>
          </a:xfrm>
        </p:spPr>
        <p:txBody>
          <a:bodyPr>
            <a:normAutofit/>
          </a:bodyPr>
          <a:lstStyle/>
          <a:p>
            <a:pPr algn="ctr" fontAlgn="base"/>
            <a:r>
              <a:rPr lang="ru-RU" sz="2400" b="1" dirty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Цели проектного обучения: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124744"/>
            <a:ext cx="9144000" cy="1584176"/>
          </a:xfrm>
        </p:spPr>
        <p:txBody>
          <a:bodyPr>
            <a:normAutofit fontScale="85000" lnSpcReduction="20000"/>
          </a:bodyPr>
          <a:lstStyle/>
          <a:p>
            <a:pPr marL="541782" indent="-514350">
              <a:lnSpc>
                <a:spcPct val="110000"/>
              </a:lnSpc>
            </a:pPr>
            <a:r>
              <a:rPr lang="ru-RU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1.способствовать развитию уверенности</a:t>
            </a:r>
          </a:p>
          <a:p>
            <a:pPr marL="541782" indent="-514350">
              <a:lnSpc>
                <a:spcPct val="110000"/>
              </a:lnSpc>
            </a:pPr>
            <a:r>
              <a:rPr lang="ru-RU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2.осознание учащимися важности командной работы </a:t>
            </a:r>
          </a:p>
          <a:p>
            <a:pPr marL="541782" indent="-514350">
              <a:lnSpc>
                <a:spcPct val="110000"/>
              </a:lnSpc>
            </a:pPr>
            <a:r>
              <a:rPr lang="ru-RU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3.анализировать проблемные ситуации</a:t>
            </a:r>
          </a:p>
        </p:txBody>
      </p:sp>
      <p:pic>
        <p:nvPicPr>
          <p:cNvPr id="15362" name="Picture 2" descr="технология проектного обучения Современный урок"/>
          <p:cNvPicPr>
            <a:picLocks noChangeAspect="1" noChangeArrowheads="1"/>
          </p:cNvPicPr>
          <p:nvPr/>
        </p:nvPicPr>
        <p:blipFill>
          <a:blip r:embed="rId2" cstate="print"/>
          <a:srcRect l="31499" t="33937" r="26276" b="6214"/>
          <a:stretch>
            <a:fillRect/>
          </a:stretch>
        </p:blipFill>
        <p:spPr bwMode="auto">
          <a:xfrm>
            <a:off x="899592" y="2852936"/>
            <a:ext cx="7416824" cy="33843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5682"/>
            <a:ext cx="9144000" cy="1450757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   </a:t>
            </a:r>
            <a:r>
              <a:rPr lang="ru-RU" sz="2400" dirty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Пример проектной деятельности на личном опыте преподавателя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1772816"/>
            <a:ext cx="7200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ВЫБОР ТЕМЫ ДИПЛОМНОГО ПРОЕКТА:</a:t>
            </a:r>
          </a:p>
          <a:p>
            <a:endParaRPr lang="ru-RU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ПРОЕКТИРОВАНИЕ ПРОМЫШЛЕННОГО ЗДАНИЯ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ПРОЕКТИРОВАНИЕ ГРАЖДАНСКОГО ЗДАНИЯ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ПРОЕКТИРОВАНИЕ ОДНОЭТАЖНОГО ЗДАНИЯ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ПРОЕКТИРОВАНИЕ ДЕВЯТИЭТАЖНОГО ЖИЛОГО ДОМА</a:t>
            </a: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 cstate="print"/>
          <a:srcRect l="3040" t="33094" r="56006" b="25563"/>
          <a:stretch>
            <a:fillRect/>
          </a:stretch>
        </p:blipFill>
        <p:spPr bwMode="auto">
          <a:xfrm>
            <a:off x="1547664" y="3833664"/>
            <a:ext cx="5328592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35696" y="620689"/>
            <a:ext cx="5616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ЦЕЛИ ДИПЛОМНОГО ПРОЕКТИРОВАНИЯ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971600" y="2060848"/>
            <a:ext cx="712879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УГЛУБЛЕНИЕ ЗНАНИЙ В ОБЛАСТИ ПРОЕКТИРОВАНИЯ ЗДАНИЙ И СООРУЖЕНИЙ.</a:t>
            </a:r>
          </a:p>
          <a:p>
            <a:pPr lvl="0"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РАЗВИТИЕ НАВЫКОВ РАБОТЫ С ПРОЕКТНОЙ ДОКУМЕНТАЦИЕЙ.</a:t>
            </a:r>
          </a:p>
          <a:p>
            <a:pPr lvl="0"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ФОРМИРОВАНИЕ УМЕНИЯ РЕШАТЬ РЕАЛЬНЫЕ ИНЖЕНЕРНЫЕ ЗАДАЧИ.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ПОДГОТОВКА СТУДЕНТОВ К БУДУЩЕЙ ПРОФЕССИОНАЛЬНОЙ ДЕЯТЕЛЬНОСТИ.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286605"/>
            <a:ext cx="7543800" cy="76613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Постановка задачи проектной деятельности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1510" t="50085" r="24144" b="14114"/>
          <a:stretch>
            <a:fillRect/>
          </a:stretch>
        </p:blipFill>
        <p:spPr bwMode="auto">
          <a:xfrm>
            <a:off x="467544" y="1916832"/>
            <a:ext cx="8208912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91680" y="764704"/>
            <a:ext cx="6264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ИССЛЕДОВАТЕЛЬСКАЯ РАБОТА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1844824"/>
            <a:ext cx="820891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ГОСТ 7.32-2017. Межгосударственный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стандарт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ГОСТ Р 21.101-2020Основные требования к проектной и рабочей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документации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/>
              </a:rPr>
              <a:t>ВЕДОМСТВЕННЫЕ СТРОИТЕЛЬНЫЕ НОРМЫ. ПОЛОЖЕНИЕ ОБ ОРГАНИЗАЦИИ И ПРОВЕДЕНИИ РЕКОНСТРУКЦИИ, РЕМОНТА И ТЕХНИЧЕСКОГО ОБСЛУЖИВАНИЯ ЗДАНИЙ, ОБЪЕКТОВ КОММУНАЛЬНОГО И СОЦИАЛЬНО-КУЛЬТУРНОГО НАЗНАЧЕНИЯ. ВСН 58-88 (Р)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 131.13330.2020. СВОД ПРАВИЛ. СТРОИТЕЛЬНАЯ КЛИМАТОЛОГИЯ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21.101-2020 СИСТЕМА ПРОЕКТНОЙ ДОКУМЕНТАЦИИ ДЛЯ СТРОИТЕЛЬСТВА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Сборники ГЭСН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используются для определения прямых затрат в составе сметной стоимости строительства ресурсным методом, разработки единичных расценок, индивидуальных и укрупненных сметных норм (расценок), применяемых 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строительстве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168840" cy="1426170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476672"/>
            <a:ext cx="8464984" cy="93610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РАЗРАБОТКА И РЕАЛИЗАЦИЯ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l="30318" t="26334" r="29520" b="27467"/>
          <a:stretch>
            <a:fillRect/>
          </a:stretch>
        </p:blipFill>
        <p:spPr bwMode="auto">
          <a:xfrm>
            <a:off x="611560" y="1196752"/>
            <a:ext cx="7776864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0" y="260648"/>
            <a:ext cx="6670496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Диаграмма календарного плана  </a:t>
            </a:r>
            <a:endParaRPr lang="ru-RU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6202" t="29961" r="27309" b="22438"/>
          <a:stretch>
            <a:fillRect/>
          </a:stretch>
        </p:blipFill>
        <p:spPr bwMode="auto">
          <a:xfrm>
            <a:off x="755576" y="1844824"/>
            <a:ext cx="7704856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458</TotalTime>
  <Words>216</Words>
  <Application>Microsoft Office PowerPoint</Application>
  <PresentationFormat>Экран (4:3)</PresentationFormat>
  <Paragraphs>37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Ретро</vt:lpstr>
      <vt:lpstr>Областное государственное автономное профессиональное образовательное  учреждение     «Старооскольский индустриально-технологический техникум» </vt:lpstr>
      <vt:lpstr>Слайд 2</vt:lpstr>
      <vt:lpstr>Цели проектного обучения: </vt:lpstr>
      <vt:lpstr>    Пример проектной деятельности на личном опыте преподавателя </vt:lpstr>
      <vt:lpstr>Слайд 5</vt:lpstr>
      <vt:lpstr>Постановка задачи проектной деятельности</vt:lpstr>
      <vt:lpstr>Слайд 7</vt:lpstr>
      <vt:lpstr>.  </vt:lpstr>
      <vt:lpstr>Диаграмма календарного плана  </vt:lpstr>
      <vt:lpstr>Для анализа предлагаемой методики обучения важны способы выполнения и представления проекта</vt:lpstr>
      <vt:lpstr>Слайд 11</vt:lpstr>
      <vt:lpstr>ПРЕЗЕНТАЦИЯ И ЗАЩИТА ПРОЕКТА</vt:lpstr>
      <vt:lpstr>ОБРАТНАЯ СВЯЗЬ И САМОАНАЛИЗ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Проектная деятельность-эффективный инструмент развития профессиональных навыков обучающихся по специальности  08.02.01 « Строительство и эксплуатация зданий и сооружений»</dc:title>
  <dc:creator>Comp</dc:creator>
  <cp:lastModifiedBy>User</cp:lastModifiedBy>
  <cp:revision>60</cp:revision>
  <dcterms:created xsi:type="dcterms:W3CDTF">2024-11-02T19:23:11Z</dcterms:created>
  <dcterms:modified xsi:type="dcterms:W3CDTF">2024-11-19T07:26:48Z</dcterms:modified>
</cp:coreProperties>
</file>